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9" r:id="rId3"/>
    <p:sldId id="280" r:id="rId4"/>
    <p:sldId id="276" r:id="rId5"/>
    <p:sldId id="277" r:id="rId6"/>
    <p:sldId id="261" r:id="rId7"/>
    <p:sldId id="263" r:id="rId8"/>
    <p:sldId id="265" r:id="rId9"/>
    <p:sldId id="266" r:id="rId10"/>
    <p:sldId id="267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CBCCC-38D3-4AC3-AC6A-4116678301B5}" v="573" dt="2021-06-27T15:16:14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0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e Egger" userId="dfd78d133e870b4e" providerId="LiveId" clId="{C06CBCCC-38D3-4AC3-AC6A-4116678301B5}"/>
    <pc:docChg chg="custSel addSld modSld">
      <pc:chgData name="Fabrice Egger" userId="dfd78d133e870b4e" providerId="LiveId" clId="{C06CBCCC-38D3-4AC3-AC6A-4116678301B5}" dt="2021-06-27T15:18:10.174" v="1000" actId="1076"/>
      <pc:docMkLst>
        <pc:docMk/>
      </pc:docMkLst>
      <pc:sldChg chg="addSp modSp mod">
        <pc:chgData name="Fabrice Egger" userId="dfd78d133e870b4e" providerId="LiveId" clId="{C06CBCCC-38D3-4AC3-AC6A-4116678301B5}" dt="2021-06-27T11:59:16.275" v="515" actId="20577"/>
        <pc:sldMkLst>
          <pc:docMk/>
          <pc:sldMk cId="3884156445" sldId="276"/>
        </pc:sldMkLst>
        <pc:spChg chg="mod">
          <ac:chgData name="Fabrice Egger" userId="dfd78d133e870b4e" providerId="LiveId" clId="{C06CBCCC-38D3-4AC3-AC6A-4116678301B5}" dt="2021-06-27T11:59:16.275" v="515" actId="20577"/>
          <ac:spMkLst>
            <pc:docMk/>
            <pc:sldMk cId="3884156445" sldId="276"/>
            <ac:spMk id="3" creationId="{B068EC78-F74C-4C49-80DB-585A05C95C4F}"/>
          </ac:spMkLst>
        </pc:spChg>
        <pc:graphicFrameChg chg="add mod modGraphic">
          <ac:chgData name="Fabrice Egger" userId="dfd78d133e870b4e" providerId="LiveId" clId="{C06CBCCC-38D3-4AC3-AC6A-4116678301B5}" dt="2021-06-27T11:58:40.207" v="443" actId="1076"/>
          <ac:graphicFrameMkLst>
            <pc:docMk/>
            <pc:sldMk cId="3884156445" sldId="276"/>
            <ac:graphicFrameMk id="7" creationId="{72C0B857-E8AA-4029-8961-A071E4585144}"/>
          </ac:graphicFrameMkLst>
        </pc:graphicFrameChg>
      </pc:sldChg>
      <pc:sldChg chg="addSp delSp modSp add mod">
        <pc:chgData name="Fabrice Egger" userId="dfd78d133e870b4e" providerId="LiveId" clId="{C06CBCCC-38D3-4AC3-AC6A-4116678301B5}" dt="2021-06-27T15:18:10.174" v="1000" actId="1076"/>
        <pc:sldMkLst>
          <pc:docMk/>
          <pc:sldMk cId="714148148" sldId="277"/>
        </pc:sldMkLst>
        <pc:spChg chg="mod">
          <ac:chgData name="Fabrice Egger" userId="dfd78d133e870b4e" providerId="LiveId" clId="{C06CBCCC-38D3-4AC3-AC6A-4116678301B5}" dt="2021-06-27T12:00:38.119" v="529" actId="20577"/>
          <ac:spMkLst>
            <pc:docMk/>
            <pc:sldMk cId="714148148" sldId="277"/>
            <ac:spMk id="2" creationId="{7DBF8E8E-1FFC-4564-96FD-5EB8DFC73E56}"/>
          </ac:spMkLst>
        </pc:spChg>
        <pc:spChg chg="mod">
          <ac:chgData name="Fabrice Egger" userId="dfd78d133e870b4e" providerId="LiveId" clId="{C06CBCCC-38D3-4AC3-AC6A-4116678301B5}" dt="2021-06-27T12:05:30.294" v="922" actId="20577"/>
          <ac:spMkLst>
            <pc:docMk/>
            <pc:sldMk cId="714148148" sldId="277"/>
            <ac:spMk id="3" creationId="{B068EC78-F74C-4C49-80DB-585A05C95C4F}"/>
          </ac:spMkLst>
        </pc:spChg>
        <pc:grpChg chg="add mod">
          <ac:chgData name="Fabrice Egger" userId="dfd78d133e870b4e" providerId="LiveId" clId="{C06CBCCC-38D3-4AC3-AC6A-4116678301B5}" dt="2021-06-27T15:17:05.069" v="985" actId="1076"/>
          <ac:grpSpMkLst>
            <pc:docMk/>
            <pc:sldMk cId="714148148" sldId="277"/>
            <ac:grpSpMk id="15" creationId="{EA3D41CB-C3A4-4A10-A20D-8DEAAEAF3704}"/>
          </ac:grpSpMkLst>
        </pc:grpChg>
        <pc:graphicFrameChg chg="del">
          <ac:chgData name="Fabrice Egger" userId="dfd78d133e870b4e" providerId="LiveId" clId="{C06CBCCC-38D3-4AC3-AC6A-4116678301B5}" dt="2021-06-27T11:59:37.544" v="525" actId="478"/>
          <ac:graphicFrameMkLst>
            <pc:docMk/>
            <pc:sldMk cId="714148148" sldId="277"/>
            <ac:graphicFrameMk id="7" creationId="{72C0B857-E8AA-4029-8961-A071E4585144}"/>
          </ac:graphicFrameMkLst>
        </pc:graphicFrameChg>
        <pc:picChg chg="add mod">
          <ac:chgData name="Fabrice Egger" userId="dfd78d133e870b4e" providerId="LiveId" clId="{C06CBCCC-38D3-4AC3-AC6A-4116678301B5}" dt="2021-06-27T15:17:31.695" v="992" actId="14100"/>
          <ac:picMkLst>
            <pc:docMk/>
            <pc:sldMk cId="714148148" sldId="277"/>
            <ac:picMk id="8" creationId="{20D971D0-7230-4548-98A2-4F93FD4ED0F3}"/>
          </ac:picMkLst>
        </pc:picChg>
        <pc:picChg chg="add mod">
          <ac:chgData name="Fabrice Egger" userId="dfd78d133e870b4e" providerId="LiveId" clId="{C06CBCCC-38D3-4AC3-AC6A-4116678301B5}" dt="2021-06-27T15:17:49.178" v="996" actId="1076"/>
          <ac:picMkLst>
            <pc:docMk/>
            <pc:sldMk cId="714148148" sldId="277"/>
            <ac:picMk id="10" creationId="{844BAF52-6579-4671-A7FC-B457736E3CA6}"/>
          </ac:picMkLst>
        </pc:picChg>
        <pc:picChg chg="add mod">
          <ac:chgData name="Fabrice Egger" userId="dfd78d133e870b4e" providerId="LiveId" clId="{C06CBCCC-38D3-4AC3-AC6A-4116678301B5}" dt="2021-06-27T15:18:01.946" v="999" actId="1076"/>
          <ac:picMkLst>
            <pc:docMk/>
            <pc:sldMk cId="714148148" sldId="277"/>
            <ac:picMk id="12" creationId="{76D62F42-2C26-466B-82ED-9DF6CD682D74}"/>
          </ac:picMkLst>
        </pc:picChg>
        <pc:picChg chg="add mod">
          <ac:chgData name="Fabrice Egger" userId="dfd78d133e870b4e" providerId="LiveId" clId="{C06CBCCC-38D3-4AC3-AC6A-4116678301B5}" dt="2021-06-27T15:18:10.174" v="1000" actId="1076"/>
          <ac:picMkLst>
            <pc:docMk/>
            <pc:sldMk cId="714148148" sldId="277"/>
            <ac:picMk id="14" creationId="{6E5ABA76-C2B2-457F-B286-65571D3AAD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28.06.2021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28.06.2021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presentation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Professor John </a:t>
            </a:r>
            <a:r>
              <a:rPr lang="de-DE" b="1" dirty="0" err="1"/>
              <a:t>Doe</a:t>
            </a:r>
            <a:endParaRPr lang="de-DE" b="1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 err="1"/>
              <a:t>dd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</a:t>
            </a:r>
            <a:r>
              <a:rPr lang="de-DE" dirty="0" err="1"/>
              <a:t>yyyy</a:t>
            </a:r>
            <a:r>
              <a:rPr lang="de-DE" dirty="0"/>
              <a:t>, Location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6B73-7347-4A48-8EA9-69402C3027A6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EA2D-F00B-4038-A4C3-EE5D1E9792A5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3CA-D2C5-4281-A29A-4A60DAE927B0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75B6-68C1-4144-ACB6-F2CB2CF1A344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FC12-87CC-4FE8-A401-F34F81107FAD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B224-B548-478E-A8FB-18A4152CF7E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D081-B1FA-4BD3-AC89-3F0F756CD71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C7734-7AAA-4681-9F62-A1AB8661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en-US" dirty="0"/>
              <a:t>: Dominating strategy in a base case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1D97D-103C-4876-82EA-50467BF10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case:</a:t>
            </a:r>
            <a:endParaRPr lang="de-CH" dirty="0"/>
          </a:p>
          <a:p>
            <a:pPr lvl="1"/>
            <a:r>
              <a:rPr lang="en-GB" dirty="0"/>
              <a:t>Experiment with 50 of each RANDOM, DEFECT, COOPERATE, GT, TFT, TF2T, TFTD on 20 x 20 grid</a:t>
            </a:r>
          </a:p>
          <a:p>
            <a:pPr lvl="1"/>
            <a:r>
              <a:rPr lang="en-US" dirty="0"/>
              <a:t>Migration- &amp; Imitation-probability are set to 10%</a:t>
            </a:r>
          </a:p>
          <a:p>
            <a:pPr lvl="1"/>
            <a:r>
              <a:rPr lang="en-US" dirty="0"/>
              <a:t>Payout matrix: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r>
              <a:rPr lang="en-US" dirty="0"/>
              <a:t>-&gt; TFT was the most popular and successful strategy </a:t>
            </a:r>
          </a:p>
          <a:p>
            <a:pPr marL="266700" lvl="1" indent="0">
              <a:buNone/>
            </a:pPr>
            <a:r>
              <a:rPr lang="en-US" dirty="0"/>
              <a:t>	-&gt; it “dominates” the others</a:t>
            </a:r>
          </a:p>
          <a:p>
            <a:pPr marL="266700" lvl="1" indent="0">
              <a:buNone/>
            </a:pPr>
            <a:endParaRPr lang="en-US" sz="1200" dirty="0"/>
          </a:p>
          <a:p>
            <a:pPr marL="266700" lvl="1" indent="0">
              <a:buNone/>
            </a:pPr>
            <a:r>
              <a:rPr lang="en-US" sz="1200" dirty="0"/>
              <a:t>(plots are averaged over multiple runs)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7675B3-EAE3-46FC-98E8-FC712708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80A0F0-19A3-41BD-82F9-920DEDAA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2A7D23-7E91-4DEA-B6EA-5623C22A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FDA81E0D-F819-4C9A-A55D-6EDB7D93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1393"/>
              </p:ext>
            </p:extLst>
          </p:nvPr>
        </p:nvGraphicFramePr>
        <p:xfrm>
          <a:off x="1298164" y="3137155"/>
          <a:ext cx="2443326" cy="123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442">
                  <a:extLst>
                    <a:ext uri="{9D8B030D-6E8A-4147-A177-3AD203B41FA5}">
                      <a16:colId xmlns:a16="http://schemas.microsoft.com/office/drawing/2014/main" val="3139309794"/>
                    </a:ext>
                  </a:extLst>
                </a:gridCol>
                <a:gridCol w="814442">
                  <a:extLst>
                    <a:ext uri="{9D8B030D-6E8A-4147-A177-3AD203B41FA5}">
                      <a16:colId xmlns:a16="http://schemas.microsoft.com/office/drawing/2014/main" val="2855876798"/>
                    </a:ext>
                  </a:extLst>
                </a:gridCol>
                <a:gridCol w="814442">
                  <a:extLst>
                    <a:ext uri="{9D8B030D-6E8A-4147-A177-3AD203B41FA5}">
                      <a16:colId xmlns:a16="http://schemas.microsoft.com/office/drawing/2014/main" val="1073659583"/>
                    </a:ext>
                  </a:extLst>
                </a:gridCol>
              </a:tblGrid>
              <a:tr h="24733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71062"/>
                  </a:ext>
                </a:extLst>
              </a:tr>
              <a:tr h="432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20,20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1694"/>
                  </a:ext>
                </a:extLst>
              </a:tr>
              <a:tr h="432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30,1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10,10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92912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4A21ECBA-4292-4B03-A33D-3791B689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60" y="1976089"/>
            <a:ext cx="3522279" cy="251591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8F5FEC8-9732-495B-8522-94D7E93C5703}"/>
              </a:ext>
            </a:extLst>
          </p:cNvPr>
          <p:cNvSpPr/>
          <p:nvPr/>
        </p:nvSpPr>
        <p:spPr>
          <a:xfrm>
            <a:off x="8916104" y="2129406"/>
            <a:ext cx="709790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8CA0963-1D9E-4400-A86B-D83EBFFC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860" y="4222530"/>
            <a:ext cx="3522279" cy="25159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810D649-6745-4868-A2F1-F85F8E77258E}"/>
              </a:ext>
            </a:extLst>
          </p:cNvPr>
          <p:cNvSpPr/>
          <p:nvPr/>
        </p:nvSpPr>
        <p:spPr>
          <a:xfrm>
            <a:off x="9152394" y="4391933"/>
            <a:ext cx="709790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497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D4DE5-0023-4B97-BA94-E9CCC92B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>
                <a:effectLst/>
                <a:latin typeface="Arial" panose="020B0604020202020204" pitchFamily="34" charset="0"/>
              </a:rPr>
              <a:t>Reducing TFT starting player-count to offset domination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F58E6-20DC-453F-A6ED-16E4EB09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TFT starting </a:t>
            </a:r>
            <a:r>
              <a:rPr lang="en-US" sz="1600" dirty="0" err="1"/>
              <a:t>playercount</a:t>
            </a:r>
            <a:r>
              <a:rPr lang="en-US" sz="1600" dirty="0"/>
              <a:t> was continuously reduced from the base case 50 to 5 </a:t>
            </a:r>
            <a:r>
              <a:rPr lang="en-US" sz="1050" dirty="0"/>
              <a:t>(other hyperparameters as base case)</a:t>
            </a:r>
            <a:endParaRPr lang="en-US" sz="1600" dirty="0"/>
          </a:p>
          <a:p>
            <a:r>
              <a:rPr lang="en-US" sz="1600" dirty="0"/>
              <a:t>As expected with less starting players the strategy dominated less frequently:</a:t>
            </a:r>
          </a:p>
          <a:p>
            <a:pPr lvl="1"/>
            <a:r>
              <a:rPr lang="de-CH" sz="1600" dirty="0">
                <a:effectLst/>
                <a:latin typeface="Arial" panose="020B0604020202020204" pitchFamily="34" charset="0"/>
              </a:rPr>
              <a:t>20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players</a:t>
            </a:r>
            <a:r>
              <a:rPr lang="de-CH" sz="1600" dirty="0">
                <a:effectLst/>
                <a:latin typeface="Arial" panose="020B0604020202020204" pitchFamily="34" charset="0"/>
              </a:rPr>
              <a:t> -&gt; Still ~50%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the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dominating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strategy</a:t>
            </a:r>
            <a:r>
              <a:rPr lang="de-CH" sz="1600" dirty="0">
                <a:effectLst/>
                <a:latin typeface="Arial" panose="020B0604020202020204" pitchFamily="34" charset="0"/>
              </a:rPr>
              <a:t> (10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players</a:t>
            </a:r>
            <a:r>
              <a:rPr lang="de-CH" sz="1600" dirty="0">
                <a:effectLst/>
                <a:latin typeface="Arial" panose="020B0604020202020204" pitchFamily="34" charset="0"/>
              </a:rPr>
              <a:t> -&gt; ~25%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of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games</a:t>
            </a:r>
            <a:r>
              <a:rPr lang="de-CH" sz="1600" dirty="0"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de-CH" sz="1600" dirty="0">
                <a:latin typeface="Arial" panose="020B0604020202020204" pitchFamily="34" charset="0"/>
              </a:rPr>
              <a:t>At 8 </a:t>
            </a:r>
            <a:r>
              <a:rPr lang="de-CH" sz="1600" dirty="0" err="1">
                <a:latin typeface="Arial" panose="020B0604020202020204" pitchFamily="34" charset="0"/>
              </a:rPr>
              <a:t>players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the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strategy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died</a:t>
            </a:r>
            <a:r>
              <a:rPr lang="de-CH" sz="1600" dirty="0">
                <a:latin typeface="Arial" panose="020B0604020202020204" pitchFamily="34" charset="0"/>
              </a:rPr>
              <a:t> out </a:t>
            </a:r>
            <a:r>
              <a:rPr lang="de-CH" sz="1600" dirty="0" err="1">
                <a:latin typeface="Arial" panose="020B0604020202020204" pitchFamily="34" charset="0"/>
              </a:rPr>
              <a:t>as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often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as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it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dominated</a:t>
            </a:r>
            <a:r>
              <a:rPr lang="de-CH" sz="1600" dirty="0">
                <a:latin typeface="Arial" panose="020B0604020202020204" pitchFamily="34" charset="0"/>
              </a:rPr>
              <a:t> (~20%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games</a:t>
            </a:r>
            <a:r>
              <a:rPr lang="de-CH" sz="1600" dirty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de-CH" sz="1600" dirty="0">
                <a:latin typeface="Arial" panose="020B0604020202020204" pitchFamily="34" charset="0"/>
              </a:rPr>
              <a:t>TFT </a:t>
            </a:r>
            <a:r>
              <a:rPr lang="de-CH" sz="1600" dirty="0" err="1">
                <a:latin typeface="Arial" panose="020B0604020202020204" pitchFamily="34" charset="0"/>
              </a:rPr>
              <a:t>needs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only</a:t>
            </a:r>
            <a:r>
              <a:rPr lang="de-CH" sz="1600" dirty="0">
                <a:latin typeface="Arial" panose="020B0604020202020204" pitchFamily="34" charset="0"/>
              </a:rPr>
              <a:t> 25 </a:t>
            </a:r>
            <a:r>
              <a:rPr lang="de-CH" sz="1600" dirty="0" err="1">
                <a:latin typeface="Arial" panose="020B0604020202020204" pitchFamily="34" charset="0"/>
              </a:rPr>
              <a:t>starting</a:t>
            </a:r>
            <a:r>
              <a:rPr lang="de-CH" sz="1600" dirty="0">
                <a:latin typeface="Arial" panose="020B0604020202020204" pitchFamily="34" charset="0"/>
              </a:rPr>
              <a:t>-players (7.14%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playerbase</a:t>
            </a:r>
            <a:r>
              <a:rPr lang="de-CH" sz="1600" dirty="0">
                <a:latin typeface="Arial" panose="020B0604020202020204" pitchFamily="34" charset="0"/>
              </a:rPr>
              <a:t>) </a:t>
            </a:r>
            <a:r>
              <a:rPr lang="de-CH" sz="1600" dirty="0" err="1">
                <a:latin typeface="Arial" panose="020B0604020202020204" pitchFamily="34" charset="0"/>
              </a:rPr>
              <a:t>to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dominate</a:t>
            </a:r>
            <a:r>
              <a:rPr lang="de-CH" sz="1600" dirty="0">
                <a:latin typeface="Arial" panose="020B0604020202020204" pitchFamily="34" charset="0"/>
              </a:rPr>
              <a:t> 80%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games</a:t>
            </a:r>
            <a:r>
              <a:rPr lang="de-CH" sz="1600" dirty="0">
                <a:latin typeface="Arial" panose="020B0604020202020204" pitchFamily="34" charset="0"/>
              </a:rPr>
              <a:t>.</a:t>
            </a:r>
          </a:p>
          <a:p>
            <a:pPr marL="266700" lvl="1" indent="0">
              <a:buNone/>
            </a:pPr>
            <a:br>
              <a:rPr lang="de-CH" sz="1600" dirty="0">
                <a:latin typeface="Arial" panose="020B0604020202020204" pitchFamily="34" charset="0"/>
              </a:rPr>
            </a:br>
            <a:r>
              <a:rPr lang="de-CH" sz="1600" dirty="0">
                <a:latin typeface="Arial" panose="020B0604020202020204" pitchFamily="34" charset="0"/>
              </a:rPr>
              <a:t>The follow-</a:t>
            </a:r>
            <a:r>
              <a:rPr lang="de-CH" sz="1600" dirty="0" err="1">
                <a:latin typeface="Arial" panose="020B0604020202020204" pitchFamily="34" charset="0"/>
              </a:rPr>
              <a:t>up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dominating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strategy</a:t>
            </a:r>
            <a:r>
              <a:rPr lang="de-CH" sz="1600" dirty="0">
                <a:latin typeface="Arial" panose="020B0604020202020204" pitchFamily="34" charset="0"/>
              </a:rPr>
              <a:t> was a </a:t>
            </a:r>
            <a:r>
              <a:rPr lang="de-CH" sz="1600" dirty="0" err="1">
                <a:latin typeface="Arial" panose="020B0604020202020204" pitchFamily="34" charset="0"/>
              </a:rPr>
              <a:t>surprise</a:t>
            </a:r>
            <a:r>
              <a:rPr lang="de-CH" sz="1600" dirty="0">
                <a:latin typeface="Arial" panose="020B0604020202020204" pitchFamily="34" charset="0"/>
              </a:rPr>
              <a:t>: Grimm Trigger</a:t>
            </a:r>
          </a:p>
          <a:p>
            <a:pPr marL="266700" lvl="1" indent="0">
              <a:buNone/>
            </a:pPr>
            <a:r>
              <a:rPr lang="de-CH" sz="1600" dirty="0">
                <a:latin typeface="Arial" panose="020B0604020202020204" pitchFamily="34" charset="0"/>
              </a:rPr>
              <a:t>A </a:t>
            </a:r>
            <a:r>
              <a:rPr lang="de-CH" sz="1600" dirty="0" err="1">
                <a:latin typeface="Arial" panose="020B0604020202020204" pitchFamily="34" charset="0"/>
              </a:rPr>
              <a:t>higher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percentage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optimum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than</a:t>
            </a:r>
            <a:r>
              <a:rPr lang="de-CH" sz="1600" dirty="0">
                <a:latin typeface="Arial" panose="020B0604020202020204" pitchFamily="34" charset="0"/>
              </a:rPr>
              <a:t> in </a:t>
            </a:r>
            <a:r>
              <a:rPr lang="de-CH" sz="1600" dirty="0" err="1">
                <a:latin typeface="Arial" panose="020B0604020202020204" pitchFamily="34" charset="0"/>
              </a:rPr>
              <a:t>the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base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case</a:t>
            </a:r>
            <a:r>
              <a:rPr lang="de-CH" sz="1600" dirty="0">
                <a:latin typeface="Arial" panose="020B0604020202020204" pitchFamily="34" charset="0"/>
              </a:rPr>
              <a:t> was </a:t>
            </a:r>
            <a:r>
              <a:rPr lang="de-CH" sz="1600" dirty="0" err="1">
                <a:latin typeface="Arial" panose="020B0604020202020204" pitchFamily="34" charset="0"/>
              </a:rPr>
              <a:t>achieved</a:t>
            </a:r>
            <a:r>
              <a:rPr lang="de-CH" sz="1600" dirty="0">
                <a:latin typeface="Arial" panose="020B0604020202020204" pitchFamily="34" charset="0"/>
              </a:rPr>
              <a:t> (+7% on </a:t>
            </a:r>
            <a:r>
              <a:rPr lang="de-CH" sz="1600" dirty="0" err="1">
                <a:latin typeface="Arial" panose="020B0604020202020204" pitchFamily="34" charset="0"/>
              </a:rPr>
              <a:t>average</a:t>
            </a:r>
            <a:r>
              <a:rPr lang="de-CH" sz="1600" dirty="0">
                <a:latin typeface="Arial" panose="020B0604020202020204" pitchFamily="34" charset="0"/>
              </a:rPr>
              <a:t>) </a:t>
            </a:r>
            <a:r>
              <a:rPr lang="de-CH" sz="1600" dirty="0" err="1">
                <a:latin typeface="Arial" panose="020B0604020202020204" pitchFamily="34" charset="0"/>
              </a:rPr>
              <a:t>without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changing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any</a:t>
            </a:r>
            <a:r>
              <a:rPr lang="de-CH" sz="1600" dirty="0">
                <a:latin typeface="Arial" panose="020B0604020202020204" pitchFamily="34" charset="0"/>
              </a:rPr>
              <a:t> ‘’non-</a:t>
            </a:r>
            <a:r>
              <a:rPr lang="de-CH" sz="1600" dirty="0" err="1">
                <a:latin typeface="Arial" panose="020B0604020202020204" pitchFamily="34" charset="0"/>
              </a:rPr>
              <a:t>friendly</a:t>
            </a:r>
            <a:r>
              <a:rPr lang="de-CH" sz="1600" dirty="0">
                <a:latin typeface="Arial" panose="020B0604020202020204" pitchFamily="34" charset="0"/>
              </a:rPr>
              <a:t>’’ </a:t>
            </a:r>
            <a:r>
              <a:rPr lang="de-CH" sz="1600" dirty="0" err="1">
                <a:latin typeface="Arial" panose="020B0604020202020204" pitchFamily="34" charset="0"/>
              </a:rPr>
              <a:t>strategies</a:t>
            </a:r>
            <a:endParaRPr lang="de-CH" sz="1600" dirty="0">
              <a:latin typeface="Arial" panose="020B0604020202020204" pitchFamily="34" charset="0"/>
            </a:endParaRPr>
          </a:p>
          <a:p>
            <a:pPr marL="266700" lvl="1" indent="0">
              <a:buNone/>
            </a:pPr>
            <a:endParaRPr lang="de-CH" dirty="0">
              <a:latin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18AB2F-B9B0-438D-A28B-8B534F27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C29-530B-4F33-B53D-9DAA469F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C8D8D3-0FBE-404C-A076-222BBA3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245E2B-3E32-430F-8972-7A187A61E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8" y="561727"/>
            <a:ext cx="4055014" cy="28964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606EDE-FA88-40F9-8DE4-B9C1E054D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51" y="561727"/>
            <a:ext cx="4055014" cy="28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F8E8E-1FFC-4564-96FD-5EB8DFC7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Infinite Spatial Prisoners Dilemma with success-driven migration and imitation (IPD)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Fixed and finite number of meetings is a simplification.</a:t>
                </a:r>
              </a:p>
              <a:p>
                <a:r>
                  <a:rPr lang="en-GB" dirty="0"/>
                  <a:t>Real strategies could exploit the fixed ending by defecting in the last round.</a:t>
                </a:r>
              </a:p>
              <a:p>
                <a:r>
                  <a:rPr lang="en-GB" dirty="0"/>
                  <a:t>IPD solves problem with shadow of the future: </a:t>
                </a:r>
                <a:r>
                  <a:rPr lang="el-GR" dirty="0"/>
                  <a:t>0 &lt; ω &lt; 1</a:t>
                </a:r>
                <a:r>
                  <a:rPr lang="de-CH" dirty="0"/>
                  <a:t>, </a:t>
                </a:r>
                <a:r>
                  <a:rPr lang="en-GB" dirty="0"/>
                  <a:t>probability</a:t>
                </a:r>
                <a:r>
                  <a:rPr lang="de-CH" dirty="0"/>
                  <a:t> </a:t>
                </a:r>
                <a:r>
                  <a:rPr lang="en-GB" dirty="0"/>
                  <a:t>of</a:t>
                </a:r>
                <a:r>
                  <a:rPr lang="de-CH" dirty="0"/>
                  <a:t> </a:t>
                </a:r>
                <a:r>
                  <a:rPr lang="en-GB" dirty="0"/>
                  <a:t>meeting</a:t>
                </a:r>
                <a:r>
                  <a:rPr lang="de-CH" dirty="0"/>
                  <a:t> </a:t>
                </a:r>
                <a:r>
                  <a:rPr lang="en-GB" dirty="0"/>
                  <a:t>opponent</a:t>
                </a:r>
                <a:r>
                  <a:rPr lang="de-CH" dirty="0"/>
                  <a:t> </a:t>
                </a:r>
                <a:r>
                  <a:rPr lang="en-GB" dirty="0"/>
                  <a:t>again.</a:t>
                </a:r>
              </a:p>
              <a:p>
                <a:r>
                  <a:rPr lang="en-GB" dirty="0"/>
                  <a:t>We define the reward of a player by: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Experiment with 50 of each RANDOM, DEFECT, COOPERATE, GT, TFT, TF2T, TFTD on 20 x 20 grid</a:t>
                </a:r>
              </a:p>
              <a:p>
                <a:r>
                  <a:rPr lang="en-GB" dirty="0"/>
                  <a:t>Different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∈{0.2, 0.4, 0.6, 0.8}</m:t>
                    </m:r>
                  </m:oMath>
                </a14:m>
                <a:r>
                  <a:rPr lang="en-GB" dirty="0"/>
                  <a:t>, each with migration-rate and imitation-rate of 10%</a:t>
                </a:r>
              </a:p>
              <a:p>
                <a:r>
                  <a:rPr lang="en-GB" dirty="0"/>
                  <a:t>10 rounds of 400 epochs each, then take the mean of the 10 rounds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3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0D116-B546-4060-B724-892FD433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078DF-C19F-4D37-899B-97BDAC40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en-GB" dirty="0"/>
              <a:t>unit</a:t>
            </a:r>
            <a:r>
              <a:rPr lang="de-DE" dirty="0"/>
              <a:t> (</a:t>
            </a:r>
            <a:r>
              <a:rPr lang="en-GB" dirty="0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6824F-4B4F-49D6-9957-B36E410F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72C0B857-E8AA-4029-8961-A071E4585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96696"/>
              </p:ext>
            </p:extLst>
          </p:nvPr>
        </p:nvGraphicFramePr>
        <p:xfrm>
          <a:off x="8467838" y="4297638"/>
          <a:ext cx="2617854" cy="1278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618">
                  <a:extLst>
                    <a:ext uri="{9D8B030D-6E8A-4147-A177-3AD203B41FA5}">
                      <a16:colId xmlns:a16="http://schemas.microsoft.com/office/drawing/2014/main" val="3139309794"/>
                    </a:ext>
                  </a:extLst>
                </a:gridCol>
                <a:gridCol w="872618">
                  <a:extLst>
                    <a:ext uri="{9D8B030D-6E8A-4147-A177-3AD203B41FA5}">
                      <a16:colId xmlns:a16="http://schemas.microsoft.com/office/drawing/2014/main" val="2855876798"/>
                    </a:ext>
                  </a:extLst>
                </a:gridCol>
                <a:gridCol w="872618">
                  <a:extLst>
                    <a:ext uri="{9D8B030D-6E8A-4147-A177-3AD203B41FA5}">
                      <a16:colId xmlns:a16="http://schemas.microsoft.com/office/drawing/2014/main" val="1073659583"/>
                    </a:ext>
                  </a:extLst>
                </a:gridCol>
              </a:tblGrid>
              <a:tr h="426039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71062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20,20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1694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30,1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10,10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9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15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F8E8E-1FFC-4564-96FD-5EB8DFC7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Infinite Spatial Prisoners Dilemma with success-driven migration and imitation (IPD)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3764131"/>
                <a:ext cx="10728325" cy="2328743"/>
              </a:xfrm>
            </p:spPr>
            <p:txBody>
              <a:bodyPr/>
              <a:lstStyle/>
              <a:p>
                <a:r>
                  <a:rPr lang="de-CH" dirty="0"/>
                  <a:t>Higher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leads to more cooperation: TFT, GT are dominant</a:t>
                </a:r>
              </a:p>
              <a:p>
                <a:r>
                  <a:rPr lang="en-GB" dirty="0"/>
                  <a:t>Lower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leads to more defection: DEFECT is dominant</a:t>
                </a:r>
              </a:p>
              <a:p>
                <a:r>
                  <a:rPr lang="en-GB" dirty="0"/>
                  <a:t>The more extreme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the faster its convergence</a:t>
                </a:r>
              </a:p>
              <a:p>
                <a:r>
                  <a:rPr lang="en-GB" b="0" dirty="0"/>
                  <a:t>Turning</a:t>
                </a:r>
                <a:r>
                  <a:rPr lang="de-CH" b="0" dirty="0"/>
                  <a:t> </a:t>
                </a:r>
                <a:r>
                  <a:rPr lang="en-GB" b="0" dirty="0"/>
                  <a:t>point</a:t>
                </a:r>
                <a:r>
                  <a:rPr lang="de-CH" b="0" dirty="0"/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GB" dirty="0"/>
                  <a:t>, there is always some defection, even in this idealised scenario.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3764131"/>
                <a:ext cx="10728325" cy="2328743"/>
              </a:xfrm>
              <a:blipFill>
                <a:blip r:embed="rId2"/>
                <a:stretch>
                  <a:fillRect l="-1193" t="-3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0D116-B546-4060-B724-892FD433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078DF-C19F-4D37-899B-97BDAC40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en-GB" dirty="0"/>
              <a:t>unit</a:t>
            </a:r>
            <a:r>
              <a:rPr lang="de-DE" dirty="0"/>
              <a:t> (</a:t>
            </a:r>
            <a:r>
              <a:rPr lang="en-GB" dirty="0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6824F-4B4F-49D6-9957-B36E410F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A3D41CB-C3A4-4A10-A20D-8DEAAEAF3704}"/>
              </a:ext>
            </a:extLst>
          </p:cNvPr>
          <p:cNvGrpSpPr/>
          <p:nvPr/>
        </p:nvGrpSpPr>
        <p:grpSpPr>
          <a:xfrm>
            <a:off x="602618" y="1135576"/>
            <a:ext cx="11164401" cy="2611812"/>
            <a:chOff x="345204" y="1196912"/>
            <a:chExt cx="10602153" cy="225192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0D971D0-7230-4548-98A2-4F93FD4E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04" y="1196912"/>
              <a:ext cx="3102581" cy="221612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44BAF52-6579-4671-A7FC-B457736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001" y="1196912"/>
              <a:ext cx="3102581" cy="221612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6D62F42-2C26-466B-82ED-9DF6CD6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980" y="1196912"/>
              <a:ext cx="3102580" cy="221612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5ABA76-C2B2-457F-B286-65571D3A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777" y="1232707"/>
              <a:ext cx="3102580" cy="221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4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Content title 1</a:t>
            </a:r>
          </a:p>
          <a:p>
            <a:r>
              <a:rPr lang="de-DE" dirty="0"/>
              <a:t>Content title 2</a:t>
            </a:r>
          </a:p>
          <a:p>
            <a:r>
              <a:rPr lang="de-DE" dirty="0"/>
              <a:t>etc.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backspace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entering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CH" dirty="0"/>
              <a:t>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B867-377D-45C0-B2AF-BDBEA312C132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finalPowerpoint</Template>
  <TotalTime>0</TotalTime>
  <Words>1578</Words>
  <Application>Microsoft Office PowerPoint</Application>
  <PresentationFormat>Breitbild</PresentationFormat>
  <Paragraphs>204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Symbol</vt:lpstr>
      <vt:lpstr>ETH Zürich</vt:lpstr>
      <vt:lpstr>The presentation title goes here</vt:lpstr>
      <vt:lpstr>Results: Dominating strategy in a base case</vt:lpstr>
      <vt:lpstr>Results: Reducing TFT starting player-count to offset domination</vt:lpstr>
      <vt:lpstr>Extension: Infinite Spatial Prisoners Dilemma with success-driven migration and imitation (IPD)</vt:lpstr>
      <vt:lpstr>Extension: Infinite Spatial Prisoners Dilemma with success-driven migration and imitation (IPD)</vt:lpstr>
      <vt:lpstr>Table of contents/Agenda</vt:lpstr>
      <vt:lpstr>The slide title goes here</vt:lpstr>
      <vt:lpstr>The slide title goes here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PowerPoint-Präsentation</vt:lpstr>
      <vt:lpstr>The slide title goes here</vt:lpstr>
      <vt:lpstr>The slide title goes here</vt:lpstr>
      <vt:lpstr>The slide title goes here, possibly spread over two lines</vt:lpstr>
      <vt:lpstr>The slide title goes here</vt:lpstr>
      <vt:lpstr>PowerPoint-Präsentation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Fabrice Egger</dc:creator>
  <cp:lastModifiedBy>niki baum</cp:lastModifiedBy>
  <cp:revision>6</cp:revision>
  <dcterms:created xsi:type="dcterms:W3CDTF">2021-06-27T11:30:26Z</dcterms:created>
  <dcterms:modified xsi:type="dcterms:W3CDTF">2021-06-28T10:06:02Z</dcterms:modified>
</cp:coreProperties>
</file>